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6" r:id="rId9"/>
    <p:sldId id="263" r:id="rId10"/>
    <p:sldId id="264"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4291" autoAdjust="0"/>
  </p:normalViewPr>
  <p:slideViewPr>
    <p:cSldViewPr snapToGrid="0">
      <p:cViewPr varScale="1">
        <p:scale>
          <a:sx n="69" d="100"/>
          <a:sy n="69" d="100"/>
        </p:scale>
        <p:origin x="-78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273F03-E01B-4BB5-B111-57E8A3580A65}" type="datetimeFigureOut">
              <a:rPr lang="x-none" smtClean="0"/>
              <a:pPr/>
              <a:t>3/5/2020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DF6DB0-8C53-420B-B5D4-40FB08A514B6}" type="slidenum">
              <a:rPr lang="x-none" smtClean="0"/>
              <a:pPr/>
              <a:t>‹#›</a:t>
            </a:fld>
            <a:endParaRPr lang="x-none"/>
          </a:p>
        </p:txBody>
      </p:sp>
    </p:spTree>
    <p:extLst>
      <p:ext uri="{BB962C8B-B14F-4D97-AF65-F5344CB8AC3E}">
        <p14:creationId xmlns:p14="http://schemas.microsoft.com/office/powerpoint/2010/main" xmlns="" val="3583881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a:p>
            <a:r>
              <a:rPr lang="en-US" dirty="0"/>
              <a:t>The healthcare industry increasingly requires skilled labor, and thus job satisfaction is a critical factor in attracting and retaining highly qualified staff. </a:t>
            </a:r>
            <a:r>
              <a:rPr lang="en-US" sz="1200" b="0" i="0" kern="1200" dirty="0">
                <a:solidFill>
                  <a:schemeClr val="tx1"/>
                </a:solidFill>
                <a:effectLst/>
                <a:latin typeface="+mn-lt"/>
                <a:ea typeface="+mn-ea"/>
                <a:cs typeface="+mn-cs"/>
              </a:rPr>
              <a:t>Nurses play a pivotal role in determining the efficiency, effectiveness, and sustainability of health care systems. In modern management j</a:t>
            </a:r>
            <a:r>
              <a:rPr lang="en-US" dirty="0"/>
              <a:t>ob satisfaction is an essential issues that takes interest in improving employee productivity and efficiency through the satisfaction they receive from their job attributes (</a:t>
            </a:r>
            <a:r>
              <a:rPr lang="en-US" dirty="0" err="1"/>
              <a:t>Zwakhalen</a:t>
            </a:r>
            <a:r>
              <a:rPr lang="en-US" dirty="0"/>
              <a:t> et al., 2018). Overall job satisfaction presents the attitudes and feelings of a person in terms of working conditions with which they are confronted. This presentation will cover some of the most important areas of the research that are critical to understanding the influence of job satisfaction in quality of care. The presentation will cover background of the study, research question, objectives, rationale of the study, the study design used, ethical consideration and expected limitation of the study. </a:t>
            </a:r>
            <a:endParaRPr lang="x-none" dirty="0"/>
          </a:p>
        </p:txBody>
      </p:sp>
      <p:sp>
        <p:nvSpPr>
          <p:cNvPr id="4" name="Slide Number Placeholder 3"/>
          <p:cNvSpPr>
            <a:spLocks noGrp="1"/>
          </p:cNvSpPr>
          <p:nvPr>
            <p:ph type="sldNum" sz="quarter" idx="5"/>
          </p:nvPr>
        </p:nvSpPr>
        <p:spPr/>
        <p:txBody>
          <a:bodyPr/>
          <a:lstStyle/>
          <a:p>
            <a:fld id="{39DF6DB0-8C53-420B-B5D4-40FB08A514B6}" type="slidenum">
              <a:rPr lang="x-none" smtClean="0"/>
              <a:pPr/>
              <a:t>2</a:t>
            </a:fld>
            <a:endParaRPr lang="x-none"/>
          </a:p>
        </p:txBody>
      </p:sp>
    </p:spTree>
    <p:extLst>
      <p:ext uri="{BB962C8B-B14F-4D97-AF65-F5344CB8AC3E}">
        <p14:creationId xmlns:p14="http://schemas.microsoft.com/office/powerpoint/2010/main" xmlns="" val="1612708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0" dirty="0">
                <a:latin typeface="Times New Roman" panose="02020603050405020304" pitchFamily="18" charset="0"/>
                <a:cs typeface="Times New Roman" panose="02020603050405020304" pitchFamily="18" charset="0"/>
              </a:rPr>
              <a:t>The impact of job satisfaction has been widely studied across several disciplines, including psychology, sociology, management and the nursing profession. Low levels of job satisfaction are related to not only employee withdrawal, and intention to leave but also employee mental health and burnout (Chang et al., 2017). Employees who are highly satisfied with their jobs have been shown to be more productive, creative and remain within the working organization for longer periods of time. </a:t>
            </a:r>
            <a:r>
              <a:rPr lang="en-US" sz="1200" b="0" i="0" kern="1200" dirty="0">
                <a:solidFill>
                  <a:schemeClr val="tx1"/>
                </a:solidFill>
                <a:effectLst/>
                <a:latin typeface="Times New Roman" panose="02020603050405020304" pitchFamily="18" charset="0"/>
                <a:ea typeface="+mn-ea"/>
                <a:cs typeface="Times New Roman" panose="02020603050405020304" pitchFamily="18" charset="0"/>
              </a:rPr>
              <a:t>With an evolving health care marketplace, nurses remain intensely proud of their profession and are satisfied with their nursing career choice, but not their current jobs, according to AMN Healthcare’s 2015 Survey of Registered Nurses. Nurses are not satisfied with their jobs due to various reasons including inadequate pay, too heavy a workload, staffing shortages, difficulty with management, and too many hours or poor scheduling.</a:t>
            </a:r>
            <a:endParaRPr lang="x-none" i="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9DF6DB0-8C53-420B-B5D4-40FB08A514B6}" type="slidenum">
              <a:rPr lang="x-none" smtClean="0"/>
              <a:pPr/>
              <a:t>3</a:t>
            </a:fld>
            <a:endParaRPr lang="x-none"/>
          </a:p>
        </p:txBody>
      </p:sp>
    </p:spTree>
    <p:extLst>
      <p:ext uri="{BB962C8B-B14F-4D97-AF65-F5344CB8AC3E}">
        <p14:creationId xmlns:p14="http://schemas.microsoft.com/office/powerpoint/2010/main" xmlns="" val="437634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A research question is 'a question that a research project sets out to answer'. Both professional researchers and successful student researchers develop research questions. That’s because research questions are more than handy tools; they are essential to the research process</a:t>
            </a:r>
            <a:r>
              <a:rPr lang="en-US" sz="1200" dirty="0">
                <a:latin typeface="Times New Roman" panose="02020603050405020304" pitchFamily="18" charset="0"/>
                <a:cs typeface="Times New Roman" panose="02020603050405020304" pitchFamily="18" charset="0"/>
              </a:rPr>
              <a:t> (McHugh et al., 2012)</a:t>
            </a:r>
            <a:r>
              <a:rPr lang="en-US" sz="1200" b="0" i="0" kern="1200" dirty="0">
                <a:solidFill>
                  <a:schemeClr val="tx1"/>
                </a:solidFill>
                <a:effectLst/>
                <a:latin typeface="+mn-lt"/>
                <a:ea typeface="+mn-ea"/>
                <a:cs typeface="+mn-cs"/>
              </a:rPr>
              <a:t>. Choosing a research question is an essential element of both quantitative and qualitative research. Investigation will require data collection and analysis, and the methodology for t his will vary widely. To determine the level of job satisfaction in nursing professionals and factors influencing it, this research will be guided by these research questions. These questions entail whether nurses working in private organizations perform better than those in public hospitals? What is the rate of absenteeism of nurses? what is the national vacancy rate of nurses? What is the ration of nurses to patients? What is the influence of leadership on nurses job satisfaction?</a:t>
            </a:r>
            <a:endParaRPr lang="x-none" b="0" dirty="0"/>
          </a:p>
        </p:txBody>
      </p:sp>
      <p:sp>
        <p:nvSpPr>
          <p:cNvPr id="4" name="Slide Number Placeholder 3"/>
          <p:cNvSpPr>
            <a:spLocks noGrp="1"/>
          </p:cNvSpPr>
          <p:nvPr>
            <p:ph type="sldNum" sz="quarter" idx="5"/>
          </p:nvPr>
        </p:nvSpPr>
        <p:spPr/>
        <p:txBody>
          <a:bodyPr/>
          <a:lstStyle/>
          <a:p>
            <a:fld id="{39DF6DB0-8C53-420B-B5D4-40FB08A514B6}" type="slidenum">
              <a:rPr lang="x-none" smtClean="0"/>
              <a:pPr/>
              <a:t>4</a:t>
            </a:fld>
            <a:endParaRPr lang="x-none"/>
          </a:p>
        </p:txBody>
      </p:sp>
    </p:spTree>
    <p:extLst>
      <p:ext uri="{BB962C8B-B14F-4D97-AF65-F5344CB8AC3E}">
        <p14:creationId xmlns:p14="http://schemas.microsoft.com/office/powerpoint/2010/main" xmlns="" val="3894416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The healthcare industry increasingly requires skilled labor, and thus job satisfaction is a critical factor in attracting and retaining highly qualified staff. </a:t>
            </a:r>
            <a:r>
              <a:rPr lang="en-US" sz="1200" b="0" i="0" kern="1200" dirty="0">
                <a:solidFill>
                  <a:schemeClr val="tx1"/>
                </a:solidFill>
                <a:effectLst/>
                <a:latin typeface="+mn-lt"/>
                <a:ea typeface="+mn-ea"/>
                <a:cs typeface="+mn-cs"/>
              </a:rPr>
              <a:t>Job satisfaction is one of the important factors in medical health system staff. At least 50% of health services are provided by the nurses, and even in some countries, 80% of health affairs are done by the nurses (</a:t>
            </a:r>
            <a:r>
              <a:rPr lang="en-US" sz="1200" b="0" i="0" kern="1200" dirty="0" err="1">
                <a:solidFill>
                  <a:schemeClr val="tx1"/>
                </a:solidFill>
                <a:effectLst/>
                <a:latin typeface="+mn-lt"/>
                <a:ea typeface="+mn-ea"/>
                <a:cs typeface="+mn-cs"/>
              </a:rPr>
              <a:t>Zwakhalen</a:t>
            </a:r>
            <a:r>
              <a:rPr lang="en-US" sz="1200" b="0" i="0" kern="1200" dirty="0">
                <a:solidFill>
                  <a:schemeClr val="tx1"/>
                </a:solidFill>
                <a:effectLst/>
                <a:latin typeface="+mn-lt"/>
                <a:ea typeface="+mn-ea"/>
                <a:cs typeface="+mn-cs"/>
              </a:rPr>
              <a:t> et al., 2018). Thus, their satisfaction influences the organizational success and quality of health care.</a:t>
            </a:r>
            <a:r>
              <a:rPr lang="en-US" dirty="0"/>
              <a:t> </a:t>
            </a:r>
            <a:r>
              <a:rPr lang="en-US" sz="1200" b="0" i="0" kern="1200" dirty="0">
                <a:solidFill>
                  <a:schemeClr val="tx1"/>
                </a:solidFill>
                <a:effectLst/>
                <a:latin typeface="+mn-lt"/>
                <a:ea typeface="+mn-ea"/>
                <a:cs typeface="+mn-cs"/>
              </a:rPr>
              <a:t>Lack of job satisfaction in the long term disrupts the organization and causes rebellion, absenteeism, and reduced sense of responsibility and commitment of nurses.</a:t>
            </a:r>
            <a:r>
              <a:rPr lang="en-US" sz="1200" b="0" i="0" u="sng" kern="1200" baseline="300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Also, dissatisfaction with job leads to medical and nursing errors, and other undesirable functioning. On the other hand, increasing job satisfaction causes higher efficiency and a feeling of satisfaction with one’s self. Individuals who feel satisfied with their job are more likely to stay in their job.  </a:t>
            </a:r>
            <a:r>
              <a:rPr lang="en-US" dirty="0"/>
              <a:t>The objective of this research is to determine the level of job satisfaction in the nursing profession and its influence on healthcare delivery. In determining the level of job satisfaction and how influences quality of care, the study will determine whether nurses are paid according to the work they do. The research will also seek to determine whether nurses working in private hospital perform better than those in public hospitals and if so what are the contributing factors. The rate of absenteeism will also be determined by the research and acquire nurses perceptions towards job satisfaction. </a:t>
            </a:r>
            <a:endParaRPr lang="en-US" sz="1200" b="0" i="0" kern="1200" dirty="0">
              <a:solidFill>
                <a:schemeClr val="tx1"/>
              </a:solidFill>
              <a:effectLst/>
              <a:latin typeface="+mn-lt"/>
              <a:ea typeface="+mn-ea"/>
              <a:cs typeface="+mn-cs"/>
            </a:endParaRPr>
          </a:p>
          <a:p>
            <a:pPr fontAlgn="base"/>
            <a:endParaRPr lang="en-US" sz="1200" b="0" i="0" kern="1200" dirty="0">
              <a:solidFill>
                <a:schemeClr val="tx1"/>
              </a:solidFill>
              <a:effectLst/>
              <a:latin typeface="+mn-lt"/>
              <a:ea typeface="+mn-ea"/>
              <a:cs typeface="+mn-cs"/>
            </a:endParaRPr>
          </a:p>
          <a:p>
            <a:endParaRPr lang="x-none" dirty="0"/>
          </a:p>
        </p:txBody>
      </p:sp>
      <p:sp>
        <p:nvSpPr>
          <p:cNvPr id="4" name="Slide Number Placeholder 3"/>
          <p:cNvSpPr>
            <a:spLocks noGrp="1"/>
          </p:cNvSpPr>
          <p:nvPr>
            <p:ph type="sldNum" sz="quarter" idx="5"/>
          </p:nvPr>
        </p:nvSpPr>
        <p:spPr/>
        <p:txBody>
          <a:bodyPr/>
          <a:lstStyle/>
          <a:p>
            <a:fld id="{39DF6DB0-8C53-420B-B5D4-40FB08A514B6}" type="slidenum">
              <a:rPr lang="x-none" smtClean="0"/>
              <a:pPr/>
              <a:t>5</a:t>
            </a:fld>
            <a:endParaRPr lang="x-none"/>
          </a:p>
        </p:txBody>
      </p:sp>
    </p:spTree>
    <p:extLst>
      <p:ext uri="{BB962C8B-B14F-4D97-AF65-F5344CB8AC3E}">
        <p14:creationId xmlns:p14="http://schemas.microsoft.com/office/powerpoint/2010/main" xmlns="" val="4269284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Given a sustained and critical shortage of nurses, it has become practical and even necessary to learn more about what motivates nurses. Why do nurses choose the career, how happy they are in their jobs and, maybe even more importantly, what causes them to be dissatisfied and leave their jobs and/or the profession altogether? Nurses working in hospitals today are more dissatisfied in their jobs than most other workers. In fact, research has shown that as many as 40 percent of nurses are dissatisfied with their jobs, compared with only 10 percent of other professional workers and only 15 percent of workers in general (</a:t>
            </a:r>
            <a:r>
              <a:rPr lang="en-US" dirty="0" err="1"/>
              <a:t>Zwakhalen</a:t>
            </a:r>
            <a:r>
              <a:rPr lang="en-US" dirty="0"/>
              <a:t> et al., 2018</a:t>
            </a:r>
            <a:r>
              <a:rPr lang="en-US" sz="1200" b="0" i="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importance of this study is to provide vital information that can help to boost nursing job satisfaction. Analyzing the answers provided, the research will provide information about whether the government or any relevant private institution is doing enough to improve the morale of nurses in healthcare organizations. Conclusions made in this study will also be vital in shaping future research on a similar topic.</a:t>
            </a:r>
            <a:endParaRPr lang="x-none" sz="1200" kern="1200" dirty="0">
              <a:solidFill>
                <a:schemeClr val="tx1"/>
              </a:solidFill>
              <a:effectLst/>
              <a:latin typeface="+mn-lt"/>
              <a:ea typeface="+mn-ea"/>
              <a:cs typeface="+mn-cs"/>
            </a:endParaRPr>
          </a:p>
          <a:p>
            <a:endParaRPr lang="x-none" dirty="0"/>
          </a:p>
        </p:txBody>
      </p:sp>
      <p:sp>
        <p:nvSpPr>
          <p:cNvPr id="4" name="Slide Number Placeholder 3"/>
          <p:cNvSpPr>
            <a:spLocks noGrp="1"/>
          </p:cNvSpPr>
          <p:nvPr>
            <p:ph type="sldNum" sz="quarter" idx="5"/>
          </p:nvPr>
        </p:nvSpPr>
        <p:spPr/>
        <p:txBody>
          <a:bodyPr/>
          <a:lstStyle/>
          <a:p>
            <a:fld id="{39DF6DB0-8C53-420B-B5D4-40FB08A514B6}" type="slidenum">
              <a:rPr lang="x-none" smtClean="0"/>
              <a:pPr/>
              <a:t>6</a:t>
            </a:fld>
            <a:endParaRPr lang="x-none"/>
          </a:p>
        </p:txBody>
      </p:sp>
    </p:spTree>
    <p:extLst>
      <p:ext uri="{BB962C8B-B14F-4D97-AF65-F5344CB8AC3E}">
        <p14:creationId xmlns:p14="http://schemas.microsoft.com/office/powerpoint/2010/main" xmlns="" val="4140369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There are a number of approaches used in this research method design. The purpose of methodology of the research approach through various types research techniques. The research approach also supports the researcher on how to come across the research result findings. Research data will be collected through questionnaires, and through interviews. Findings will be analyzed using a conventional method</a:t>
            </a:r>
            <a:endParaRPr lang="x-none" dirty="0"/>
          </a:p>
        </p:txBody>
      </p:sp>
      <p:sp>
        <p:nvSpPr>
          <p:cNvPr id="4" name="Slide Number Placeholder 3"/>
          <p:cNvSpPr>
            <a:spLocks noGrp="1"/>
          </p:cNvSpPr>
          <p:nvPr>
            <p:ph type="sldNum" sz="quarter" idx="5"/>
          </p:nvPr>
        </p:nvSpPr>
        <p:spPr/>
        <p:txBody>
          <a:bodyPr/>
          <a:lstStyle/>
          <a:p>
            <a:fld id="{39DF6DB0-8C53-420B-B5D4-40FB08A514B6}" type="slidenum">
              <a:rPr lang="x-none" smtClean="0"/>
              <a:pPr/>
              <a:t>7</a:t>
            </a:fld>
            <a:endParaRPr lang="x-none"/>
          </a:p>
        </p:txBody>
      </p:sp>
    </p:spTree>
    <p:extLst>
      <p:ext uri="{BB962C8B-B14F-4D97-AF65-F5344CB8AC3E}">
        <p14:creationId xmlns:p14="http://schemas.microsoft.com/office/powerpoint/2010/main" xmlns="" val="1064376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Data Analysis</a:t>
            </a:r>
            <a:r>
              <a:rPr lang="en-US" sz="1200" b="0" i="0" kern="1200" dirty="0">
                <a:solidFill>
                  <a:schemeClr val="tx1"/>
                </a:solidFill>
                <a:effectLst/>
                <a:latin typeface="+mn-lt"/>
                <a:ea typeface="+mn-ea"/>
                <a:cs typeface="+mn-cs"/>
              </a:rPr>
              <a:t> is the process of systematically applying </a:t>
            </a:r>
            <a:r>
              <a:rPr lang="en-US" sz="1200" b="1" i="0" kern="1200" dirty="0">
                <a:solidFill>
                  <a:schemeClr val="tx1"/>
                </a:solidFill>
                <a:effectLst/>
                <a:latin typeface="+mn-lt"/>
                <a:ea typeface="+mn-ea"/>
                <a:cs typeface="+mn-cs"/>
              </a:rPr>
              <a:t>statistical</a:t>
            </a:r>
            <a:r>
              <a:rPr lang="en-US" sz="1200" b="0" i="0" kern="1200" dirty="0">
                <a:solidFill>
                  <a:schemeClr val="tx1"/>
                </a:solidFill>
                <a:effectLst/>
                <a:latin typeface="+mn-lt"/>
                <a:ea typeface="+mn-ea"/>
                <a:cs typeface="+mn-cs"/>
              </a:rPr>
              <a:t> and logical techniques to describe and illustrate, condense and recap, and evaluate </a:t>
            </a:r>
            <a:r>
              <a:rPr lang="en-US" sz="1200" b="1" i="0" kern="1200" dirty="0">
                <a:solidFill>
                  <a:schemeClr val="tx1"/>
                </a:solidFill>
                <a:effectLst/>
                <a:latin typeface="+mn-lt"/>
                <a:ea typeface="+mn-ea"/>
                <a:cs typeface="+mn-cs"/>
              </a:rPr>
              <a:t>data. </a:t>
            </a:r>
            <a:r>
              <a:rPr lang="en-US" sz="1200" b="0" i="0" kern="1200" dirty="0">
                <a:solidFill>
                  <a:schemeClr val="tx1"/>
                </a:solidFill>
                <a:effectLst/>
                <a:latin typeface="+mn-lt"/>
                <a:ea typeface="+mn-ea"/>
                <a:cs typeface="+mn-cs"/>
              </a:rPr>
              <a:t>An essential component of ensuring </a:t>
            </a:r>
            <a:r>
              <a:rPr lang="en-US" sz="1200" b="1" i="0" kern="1200" dirty="0">
                <a:solidFill>
                  <a:schemeClr val="tx1"/>
                </a:solidFill>
                <a:effectLst/>
                <a:latin typeface="+mn-lt"/>
                <a:ea typeface="+mn-ea"/>
                <a:cs typeface="+mn-cs"/>
              </a:rPr>
              <a:t>data</a:t>
            </a:r>
            <a:r>
              <a:rPr lang="en-US" sz="1200" b="0" i="0" kern="1200" dirty="0">
                <a:solidFill>
                  <a:schemeClr val="tx1"/>
                </a:solidFill>
                <a:effectLst/>
                <a:latin typeface="+mn-lt"/>
                <a:ea typeface="+mn-ea"/>
                <a:cs typeface="+mn-cs"/>
              </a:rPr>
              <a:t> integrity is the accurate and appropriate </a:t>
            </a:r>
            <a:r>
              <a:rPr lang="en-US" sz="1200" b="1" i="0" kern="1200" dirty="0">
                <a:solidFill>
                  <a:schemeClr val="tx1"/>
                </a:solidFill>
                <a:effectLst/>
                <a:latin typeface="+mn-lt"/>
                <a:ea typeface="+mn-ea"/>
                <a:cs typeface="+mn-cs"/>
              </a:rPr>
              <a:t>analysis</a:t>
            </a:r>
            <a:r>
              <a:rPr lang="en-US" sz="1200" b="0" i="0" kern="1200" dirty="0">
                <a:solidFill>
                  <a:schemeClr val="tx1"/>
                </a:solidFill>
                <a:effectLst/>
                <a:latin typeface="+mn-lt"/>
                <a:ea typeface="+mn-ea"/>
                <a:cs typeface="+mn-cs"/>
              </a:rPr>
              <a:t> of </a:t>
            </a:r>
            <a:r>
              <a:rPr lang="en-US" sz="1200" b="1" i="0" kern="1200" dirty="0">
                <a:solidFill>
                  <a:schemeClr val="tx1"/>
                </a:solidFill>
                <a:effectLst/>
                <a:latin typeface="+mn-lt"/>
                <a:ea typeface="+mn-ea"/>
                <a:cs typeface="+mn-cs"/>
              </a:rPr>
              <a:t>research</a:t>
            </a:r>
            <a:r>
              <a:rPr lang="en-US" sz="1200" b="0" i="0" kern="1200" dirty="0">
                <a:solidFill>
                  <a:schemeClr val="tx1"/>
                </a:solidFill>
                <a:effectLst/>
                <a:latin typeface="+mn-lt"/>
                <a:ea typeface="+mn-ea"/>
                <a:cs typeface="+mn-cs"/>
              </a:rPr>
              <a:t> findings. </a:t>
            </a:r>
            <a:r>
              <a:rPr lang="en-US" sz="1200" kern="1200" dirty="0">
                <a:solidFill>
                  <a:schemeClr val="tx1"/>
                </a:solidFill>
                <a:effectLst/>
                <a:latin typeface="+mn-lt"/>
                <a:ea typeface="+mn-ea"/>
                <a:cs typeface="+mn-cs"/>
              </a:rPr>
              <a:t>The data analysis will be done using the quantitative approach, which perfectly suits the positive research paradigm selected for this study. Saunders &amp; </a:t>
            </a:r>
            <a:r>
              <a:rPr lang="en-US" sz="1200" kern="1200" dirty="0" err="1">
                <a:solidFill>
                  <a:schemeClr val="tx1"/>
                </a:solidFill>
                <a:effectLst/>
                <a:latin typeface="+mn-lt"/>
                <a:ea typeface="+mn-ea"/>
                <a:cs typeface="+mn-cs"/>
              </a:rPr>
              <a:t>Thornhilh</a:t>
            </a:r>
            <a:r>
              <a:rPr lang="en-US" sz="1200" kern="1200" dirty="0">
                <a:solidFill>
                  <a:schemeClr val="tx1"/>
                </a:solidFill>
                <a:effectLst/>
                <a:latin typeface="+mn-lt"/>
                <a:ea typeface="+mn-ea"/>
                <a:cs typeface="+mn-cs"/>
              </a:rPr>
              <a:t> (2012) argue that the quantitative model emphasizes objective measurements and mathematical analysis of the data. The analysis will rely on Pearson's Chi-square to test the independence relationships between variables in the research instrument; this process will be done in four phases which include testing hypothesis, developing an analysis plan, data analysis and data interpretation</a:t>
            </a:r>
            <a:endParaRPr lang="x-none" dirty="0"/>
          </a:p>
        </p:txBody>
      </p:sp>
      <p:sp>
        <p:nvSpPr>
          <p:cNvPr id="4" name="Slide Number Placeholder 3"/>
          <p:cNvSpPr>
            <a:spLocks noGrp="1"/>
          </p:cNvSpPr>
          <p:nvPr>
            <p:ph type="sldNum" sz="quarter" idx="5"/>
          </p:nvPr>
        </p:nvSpPr>
        <p:spPr/>
        <p:txBody>
          <a:bodyPr/>
          <a:lstStyle/>
          <a:p>
            <a:fld id="{39DF6DB0-8C53-420B-B5D4-40FB08A514B6}" type="slidenum">
              <a:rPr lang="x-none" smtClean="0"/>
              <a:pPr/>
              <a:t>8</a:t>
            </a:fld>
            <a:endParaRPr lang="x-none"/>
          </a:p>
        </p:txBody>
      </p:sp>
    </p:spTree>
    <p:extLst>
      <p:ext uri="{BB962C8B-B14F-4D97-AF65-F5344CB8AC3E}">
        <p14:creationId xmlns:p14="http://schemas.microsoft.com/office/powerpoint/2010/main" xmlns="" val="2814364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Ethical Considerations can be specified as one of the most important parts of the research. The research design must address specific research questions. Hence, the conclusions of the study must correlate to the questions posed and the results. Also, research ethics demands that the methods used must relate specifically to the research questions. Subjects should at no point feel any coercion to participate in the research. This includes any type of persuasion or deception in attempting to gain an individual’s trust.</a:t>
            </a:r>
            <a:endParaRPr lang="x-none" dirty="0"/>
          </a:p>
        </p:txBody>
      </p:sp>
      <p:sp>
        <p:nvSpPr>
          <p:cNvPr id="4" name="Slide Number Placeholder 3"/>
          <p:cNvSpPr>
            <a:spLocks noGrp="1"/>
          </p:cNvSpPr>
          <p:nvPr>
            <p:ph type="sldNum" sz="quarter" idx="5"/>
          </p:nvPr>
        </p:nvSpPr>
        <p:spPr/>
        <p:txBody>
          <a:bodyPr/>
          <a:lstStyle/>
          <a:p>
            <a:fld id="{39DF6DB0-8C53-420B-B5D4-40FB08A514B6}" type="slidenum">
              <a:rPr lang="x-none" smtClean="0"/>
              <a:pPr/>
              <a:t>9</a:t>
            </a:fld>
            <a:endParaRPr lang="x-none"/>
          </a:p>
        </p:txBody>
      </p:sp>
    </p:spTree>
    <p:extLst>
      <p:ext uri="{BB962C8B-B14F-4D97-AF65-F5344CB8AC3E}">
        <p14:creationId xmlns:p14="http://schemas.microsoft.com/office/powerpoint/2010/main" xmlns="" val="3422154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limitations of a study are its flaws or shortcomings which could be the result of unavailability of resources, small sample size, flawed methodology, etc. No study is completely flawless or inclusive of all possible aspects. Therefore, listing the limitations of your study reflects honesty and transparency and also shows that you have a complete understanding of the topic.</a:t>
            </a:r>
            <a:endParaRPr lang="x-none" dirty="0"/>
          </a:p>
        </p:txBody>
      </p:sp>
      <p:sp>
        <p:nvSpPr>
          <p:cNvPr id="4" name="Slide Number Placeholder 3"/>
          <p:cNvSpPr>
            <a:spLocks noGrp="1"/>
          </p:cNvSpPr>
          <p:nvPr>
            <p:ph type="sldNum" sz="quarter" idx="5"/>
          </p:nvPr>
        </p:nvSpPr>
        <p:spPr/>
        <p:txBody>
          <a:bodyPr/>
          <a:lstStyle/>
          <a:p>
            <a:fld id="{39DF6DB0-8C53-420B-B5D4-40FB08A514B6}" type="slidenum">
              <a:rPr lang="x-none" smtClean="0"/>
              <a:pPr/>
              <a:t>10</a:t>
            </a:fld>
            <a:endParaRPr lang="x-none"/>
          </a:p>
        </p:txBody>
      </p:sp>
    </p:spTree>
    <p:extLst>
      <p:ext uri="{BB962C8B-B14F-4D97-AF65-F5344CB8AC3E}">
        <p14:creationId xmlns:p14="http://schemas.microsoft.com/office/powerpoint/2010/main" xmlns="" val="3520717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39DF6DB0-8C53-420B-B5D4-40FB08A514B6}" type="slidenum">
              <a:rPr lang="x-none" smtClean="0"/>
              <a:pPr/>
              <a:t>11</a:t>
            </a:fld>
            <a:endParaRPr lang="x-none"/>
          </a:p>
        </p:txBody>
      </p:sp>
    </p:spTree>
    <p:extLst>
      <p:ext uri="{BB962C8B-B14F-4D97-AF65-F5344CB8AC3E}">
        <p14:creationId xmlns:p14="http://schemas.microsoft.com/office/powerpoint/2010/main" xmlns="" val="2136956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pPr/>
              <a:t>3/5/2020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pPr/>
              <a:t>3/5/2020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3/5/2020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amnhealthcare.com/industry-research/2147484433/1033/"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D9ACD9F-DBFA-49F9-9885-EA67DC374085}"/>
              </a:ext>
            </a:extLst>
          </p:cNvPr>
          <p:cNvSpPr>
            <a:spLocks noGrp="1"/>
          </p:cNvSpPr>
          <p:nvPr>
            <p:ph type="ctrTitle"/>
          </p:nvPr>
        </p:nvSpPr>
        <p:spPr>
          <a:xfrm>
            <a:off x="1770303" y="2008909"/>
            <a:ext cx="7766936" cy="2762364"/>
          </a:xfrm>
        </p:spPr>
        <p:txBody>
          <a:bodyPr/>
          <a:lstStyle/>
          <a:p>
            <a:pPr algn="ctr"/>
            <a:r>
              <a:rPr lang="en-US" sz="4400" dirty="0" smtClean="0">
                <a:latin typeface="Times New Roman" panose="02020603050405020304" pitchFamily="18" charset="0"/>
                <a:cs typeface="Times New Roman" panose="02020603050405020304" pitchFamily="18" charset="0"/>
              </a:rPr>
              <a:t>Presentation</a:t>
            </a:r>
            <a:br>
              <a:rPr lang="en-US" sz="4400" dirty="0" smtClean="0">
                <a:latin typeface="Times New Roman" panose="02020603050405020304" pitchFamily="18" charset="0"/>
                <a:cs typeface="Times New Roman" panose="02020603050405020304" pitchFamily="18" charset="0"/>
              </a:rPr>
            </a:br>
            <a:r>
              <a:rPr lang="en-US" sz="4400" dirty="0" smtClean="0">
                <a:latin typeface="Times New Roman" panose="02020603050405020304" pitchFamily="18" charset="0"/>
                <a:cs typeface="Times New Roman" panose="02020603050405020304" pitchFamily="18" charset="0"/>
              </a:rPr>
              <a:t/>
            </a:r>
            <a:br>
              <a:rPr lang="en-US" sz="4400" dirty="0" smtClean="0">
                <a:latin typeface="Times New Roman" panose="02020603050405020304" pitchFamily="18" charset="0"/>
                <a:cs typeface="Times New Roman" panose="02020603050405020304" pitchFamily="18" charset="0"/>
              </a:rPr>
            </a:br>
            <a:r>
              <a:rPr lang="en-US" sz="4400" dirty="0" smtClean="0">
                <a:latin typeface="Times New Roman" panose="02020603050405020304" pitchFamily="18" charset="0"/>
                <a:cs typeface="Times New Roman" panose="02020603050405020304" pitchFamily="18" charset="0"/>
              </a:rPr>
              <a:t/>
            </a:r>
            <a:br>
              <a:rPr lang="en-US" sz="4400" dirty="0" smtClean="0">
                <a:latin typeface="Times New Roman" panose="02020603050405020304" pitchFamily="18" charset="0"/>
                <a:cs typeface="Times New Roman" panose="02020603050405020304" pitchFamily="18" charset="0"/>
              </a:rPr>
            </a:br>
            <a:r>
              <a:rPr lang="en-US" sz="4400" dirty="0" smtClean="0">
                <a:latin typeface="Times New Roman" panose="02020603050405020304" pitchFamily="18" charset="0"/>
                <a:cs typeface="Times New Roman" panose="02020603050405020304" pitchFamily="18" charset="0"/>
              </a:rPr>
              <a:t>Nursing </a:t>
            </a:r>
            <a:r>
              <a:rPr lang="en-US" sz="4400" dirty="0">
                <a:latin typeface="Times New Roman" panose="02020603050405020304" pitchFamily="18" charset="0"/>
                <a:cs typeface="Times New Roman" panose="02020603050405020304" pitchFamily="18" charset="0"/>
              </a:rPr>
              <a:t>Job Satisfaction</a:t>
            </a:r>
            <a:endParaRPr lang="x-none"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473647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D6A60A-35F9-4FDD-B5CD-81F078E95EDF}"/>
              </a:ext>
            </a:extLst>
          </p:cNvPr>
          <p:cNvSpPr>
            <a:spLocks noGrp="1"/>
          </p:cNvSpPr>
          <p:nvPr>
            <p:ph type="title"/>
          </p:nvPr>
        </p:nvSpPr>
        <p:spPr>
          <a:xfrm>
            <a:off x="1092971" y="471055"/>
            <a:ext cx="8596668" cy="651164"/>
          </a:xfrm>
        </p:spPr>
        <p:txBody>
          <a:bodyPr/>
          <a:lstStyle/>
          <a:p>
            <a:pPr algn="ctr"/>
            <a:r>
              <a:rPr lang="en-US" dirty="0">
                <a:latin typeface="Arial Rounded MT Bold" panose="020F0704030504030204" pitchFamily="34" charset="0"/>
              </a:rPr>
              <a:t>Presentation Overview</a:t>
            </a:r>
            <a:endParaRPr lang="x-none" dirty="0">
              <a:latin typeface="Arial Rounded MT Bold" panose="020F0704030504030204" pitchFamily="34" charset="0"/>
            </a:endParaRPr>
          </a:p>
        </p:txBody>
      </p:sp>
      <p:sp>
        <p:nvSpPr>
          <p:cNvPr id="3" name="Content Placeholder 2">
            <a:extLst>
              <a:ext uri="{FF2B5EF4-FFF2-40B4-BE49-F238E27FC236}">
                <a16:creationId xmlns:a16="http://schemas.microsoft.com/office/drawing/2014/main" xmlns="" id="{6997386A-FAC4-4768-99F4-5F2FF174A98D}"/>
              </a:ext>
            </a:extLst>
          </p:cNvPr>
          <p:cNvSpPr>
            <a:spLocks noGrp="1"/>
          </p:cNvSpPr>
          <p:nvPr>
            <p:ph idx="1"/>
          </p:nvPr>
        </p:nvSpPr>
        <p:spPr>
          <a:xfrm>
            <a:off x="677334" y="1232451"/>
            <a:ext cx="4513644" cy="4808911"/>
          </a:xfrm>
        </p:spPr>
        <p:txBody>
          <a:bodyPr>
            <a:normAutofit/>
          </a:bodyPr>
          <a:lstStyle/>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The Presentation will cover </a:t>
            </a:r>
          </a:p>
          <a:p>
            <a:pPr lvl="2">
              <a:lnSpc>
                <a:spcPct val="15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Background of the Study</a:t>
            </a:r>
          </a:p>
          <a:p>
            <a:pPr lvl="2">
              <a:lnSpc>
                <a:spcPct val="15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Research Questions and Objectives</a:t>
            </a:r>
          </a:p>
          <a:p>
            <a:pPr lvl="2">
              <a:lnSpc>
                <a:spcPct val="15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Rationale of the Study</a:t>
            </a:r>
          </a:p>
          <a:p>
            <a:pPr lvl="2">
              <a:lnSpc>
                <a:spcPct val="15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Research Methodology</a:t>
            </a:r>
          </a:p>
          <a:p>
            <a:pPr lvl="2">
              <a:lnSpc>
                <a:spcPct val="15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Ethical considerations</a:t>
            </a:r>
          </a:p>
          <a:p>
            <a:pPr lvl="2">
              <a:lnSpc>
                <a:spcPct val="150000"/>
              </a:lnSpc>
              <a:buFont typeface="Wingdings" panose="05000000000000000000" pitchFamily="2" charset="2"/>
              <a:buChar char="q"/>
            </a:pPr>
            <a:r>
              <a:rPr lang="en-US" sz="1800" dirty="0">
                <a:latin typeface="Times New Roman" panose="02020603050405020304" pitchFamily="18" charset="0"/>
                <a:cs typeface="Times New Roman" panose="02020603050405020304" pitchFamily="18" charset="0"/>
              </a:rPr>
              <a:t>Limitation of the study</a:t>
            </a:r>
            <a:endParaRPr lang="x-none" sz="18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C3C317D1-39D0-4D82-AC5E-368DA263F3FC}"/>
              </a:ext>
            </a:extLst>
          </p:cNvPr>
          <p:cNvPicPr>
            <a:picLocks noChangeAspect="1"/>
          </p:cNvPicPr>
          <p:nvPr/>
        </p:nvPicPr>
        <p:blipFill>
          <a:blip r:embed="rId3"/>
          <a:stretch>
            <a:fillRect/>
          </a:stretch>
        </p:blipFill>
        <p:spPr>
          <a:xfrm>
            <a:off x="5298497" y="1497497"/>
            <a:ext cx="4740081" cy="4326528"/>
          </a:xfrm>
          <a:prstGeom prst="rect">
            <a:avLst/>
          </a:prstGeom>
        </p:spPr>
      </p:pic>
    </p:spTree>
    <p:extLst>
      <p:ext uri="{BB962C8B-B14F-4D97-AF65-F5344CB8AC3E}">
        <p14:creationId xmlns:p14="http://schemas.microsoft.com/office/powerpoint/2010/main" xmlns="" val="2280243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D0C36D6-657D-4084-9D63-4B06195CE0DD}"/>
              </a:ext>
            </a:extLst>
          </p:cNvPr>
          <p:cNvSpPr>
            <a:spLocks noGrp="1"/>
          </p:cNvSpPr>
          <p:nvPr>
            <p:ph type="title"/>
          </p:nvPr>
        </p:nvSpPr>
        <p:spPr>
          <a:xfrm>
            <a:off x="1467043" y="332509"/>
            <a:ext cx="8596668" cy="692727"/>
          </a:xfrm>
        </p:spPr>
        <p:txBody>
          <a:bodyPr>
            <a:normAutofit fontScale="90000"/>
          </a:bodyPr>
          <a:lstStyle/>
          <a:p>
            <a:pPr algn="ctr"/>
            <a:r>
              <a:rPr lang="en-US" sz="4400" dirty="0">
                <a:latin typeface="Arial Rounded MT Bold" panose="020F0704030504030204" pitchFamily="34" charset="0"/>
                <a:cs typeface="Times New Roman" panose="02020603050405020304" pitchFamily="18" charset="0"/>
              </a:rPr>
              <a:t>Introduction</a:t>
            </a:r>
            <a:endParaRPr lang="x-none" sz="4400" dirty="0">
              <a:latin typeface="Arial Rounded MT Bold" panose="020F07040305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7864F45-913D-47BF-9E04-6F36E5FCBF60}"/>
              </a:ext>
            </a:extLst>
          </p:cNvPr>
          <p:cNvSpPr>
            <a:spLocks noGrp="1"/>
          </p:cNvSpPr>
          <p:nvPr>
            <p:ph idx="1"/>
          </p:nvPr>
        </p:nvSpPr>
        <p:spPr>
          <a:xfrm>
            <a:off x="1189952" y="1185257"/>
            <a:ext cx="9022478" cy="5084332"/>
          </a:xfrm>
        </p:spPr>
        <p:txBody>
          <a:bodyPr/>
          <a:lstStyle/>
          <a:p>
            <a:pPr>
              <a:lnSpc>
                <a:spcPct val="200000"/>
              </a:lnSpc>
            </a:pPr>
            <a:r>
              <a:rPr lang="en-US" dirty="0">
                <a:latin typeface="Times New Roman" panose="02020603050405020304" pitchFamily="18" charset="0"/>
                <a:cs typeface="Times New Roman" panose="02020603050405020304" pitchFamily="18" charset="0"/>
              </a:rPr>
              <a:t>Job satisfaction is an essential component of any profession and can be more important in nursing as it directly affect patient safety, quality of care, productivity , retention and turnover. People perform better when they are satisfied with their jobs. </a:t>
            </a:r>
            <a:endParaRPr lang="en-US" dirty="0" smtClean="0">
              <a:latin typeface="Times New Roman" panose="02020603050405020304" pitchFamily="18" charset="0"/>
              <a:cs typeface="Times New Roman" panose="02020603050405020304" pitchFamily="18" charset="0"/>
            </a:endParaRPr>
          </a:p>
          <a:p>
            <a:pPr>
              <a:lnSpc>
                <a:spcPct val="200000"/>
              </a:lnSpc>
            </a:pPr>
            <a:r>
              <a:rPr lang="en-US" dirty="0" smtClean="0">
                <a:latin typeface="Times New Roman" panose="02020603050405020304" pitchFamily="18" charset="0"/>
                <a:cs typeface="Times New Roman" panose="02020603050405020304" pitchFamily="18" charset="0"/>
              </a:rPr>
              <a:t>Whereas </a:t>
            </a:r>
            <a:r>
              <a:rPr lang="en-US" dirty="0">
                <a:latin typeface="Times New Roman" panose="02020603050405020304" pitchFamily="18" charset="0"/>
                <a:cs typeface="Times New Roman" panose="02020603050405020304" pitchFamily="18" charset="0"/>
              </a:rPr>
              <a:t>job satisfaction has been associated with productivity, this research seeks to create further understanding on the link between job satisfaction and nurses care delivery (Chang et al., 2017). This nursing research will investigate various components of nursing job satisfaction through data collection and measurement of nurses satisfaction levels.</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78819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F9B40F-4ADC-4319-8D6E-D46304977EB7}"/>
              </a:ext>
            </a:extLst>
          </p:cNvPr>
          <p:cNvSpPr>
            <a:spLocks noGrp="1"/>
          </p:cNvSpPr>
          <p:nvPr>
            <p:ph type="title"/>
          </p:nvPr>
        </p:nvSpPr>
        <p:spPr>
          <a:xfrm>
            <a:off x="871297" y="182587"/>
            <a:ext cx="8596668" cy="717177"/>
          </a:xfrm>
        </p:spPr>
        <p:txBody>
          <a:bodyPr/>
          <a:lstStyle/>
          <a:p>
            <a:pPr algn="ctr"/>
            <a:r>
              <a:rPr lang="en-US" dirty="0">
                <a:latin typeface="Arial Rounded MT Bold" panose="020F0704030504030204" pitchFamily="34" charset="0"/>
                <a:cs typeface="Times New Roman" panose="02020603050405020304" pitchFamily="18" charset="0"/>
              </a:rPr>
              <a:t>Research Questions</a:t>
            </a:r>
            <a:endParaRPr lang="x-none" dirty="0">
              <a:latin typeface="Arial Rounded MT Bold" panose="020F07040305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E9B40EC-9C2B-4E79-BFB7-0458B55D57A8}"/>
              </a:ext>
            </a:extLst>
          </p:cNvPr>
          <p:cNvSpPr>
            <a:spLocks noGrp="1"/>
          </p:cNvSpPr>
          <p:nvPr>
            <p:ph idx="1"/>
          </p:nvPr>
        </p:nvSpPr>
        <p:spPr>
          <a:xfrm>
            <a:off x="677333" y="816637"/>
            <a:ext cx="9094195" cy="5224726"/>
          </a:xfrm>
        </p:spPr>
        <p:txBody>
          <a:bodyPr>
            <a:normAutofit lnSpcReduction="10000"/>
          </a:bodyPr>
          <a:lstStyle/>
          <a:p>
            <a:pPr>
              <a:lnSpc>
                <a:spcPct val="200000"/>
              </a:lnSpc>
            </a:pPr>
            <a:r>
              <a:rPr lang="en-US" sz="1600" dirty="0">
                <a:latin typeface="Times New Roman" panose="02020603050405020304" pitchFamily="18" charset="0"/>
                <a:cs typeface="Times New Roman" panose="02020603050405020304" pitchFamily="18" charset="0"/>
              </a:rPr>
              <a:t>Research question are important any study as they provide focus to the research. Research questions guide the development of the study design and protocol to be used in the study (McHugh et al., 2012). The study will be guided by the following research questions,</a:t>
            </a:r>
          </a:p>
          <a:p>
            <a:pPr marL="857250" lvl="1" indent="-457200">
              <a:lnSpc>
                <a:spcPct val="200000"/>
              </a:lnSpc>
              <a:buFont typeface="+mj-lt"/>
              <a:buAutoNum type="alphaLcPeriod"/>
            </a:pPr>
            <a:r>
              <a:rPr lang="en-US" dirty="0">
                <a:latin typeface="Times New Roman" panose="02020603050405020304" pitchFamily="18" charset="0"/>
                <a:cs typeface="Times New Roman" panose="02020603050405020304" pitchFamily="18" charset="0"/>
              </a:rPr>
              <a:t>Are nurses in private sector performing better than those in public sector?</a:t>
            </a:r>
          </a:p>
          <a:p>
            <a:pPr marL="857250" lvl="1" indent="-457200">
              <a:lnSpc>
                <a:spcPct val="200000"/>
              </a:lnSpc>
              <a:buFont typeface="+mj-lt"/>
              <a:buAutoNum type="alphaLcPeriod"/>
            </a:pPr>
            <a:r>
              <a:rPr lang="en-US" dirty="0">
                <a:latin typeface="Times New Roman" panose="02020603050405020304" pitchFamily="18" charset="0"/>
                <a:cs typeface="Times New Roman" panose="02020603050405020304" pitchFamily="18" charset="0"/>
              </a:rPr>
              <a:t>What are the rates of absenteeism and national vacancy of nurses?</a:t>
            </a:r>
          </a:p>
          <a:p>
            <a:pPr marL="857250" lvl="1" indent="-457200">
              <a:lnSpc>
                <a:spcPct val="200000"/>
              </a:lnSpc>
              <a:buFont typeface="+mj-lt"/>
              <a:buAutoNum type="alphaLcPeriod"/>
            </a:pPr>
            <a:r>
              <a:rPr lang="en-US" dirty="0">
                <a:latin typeface="Times New Roman" panose="02020603050405020304" pitchFamily="18" charset="0"/>
                <a:cs typeface="Times New Roman" panose="02020603050405020304" pitchFamily="18" charset="0"/>
              </a:rPr>
              <a:t>What is the nurse-patient ratio?</a:t>
            </a:r>
          </a:p>
          <a:p>
            <a:pPr marL="857250" lvl="1" indent="-457200">
              <a:lnSpc>
                <a:spcPct val="200000"/>
              </a:lnSpc>
              <a:buFont typeface="+mj-lt"/>
              <a:buAutoNum type="alphaLcPeriod"/>
            </a:pPr>
            <a:r>
              <a:rPr lang="en-US" dirty="0">
                <a:latin typeface="Times New Roman" panose="02020603050405020304" pitchFamily="18" charset="0"/>
                <a:cs typeface="Times New Roman" panose="02020603050405020304" pitchFamily="18" charset="0"/>
              </a:rPr>
              <a:t>Are nurses paid enough salaries?</a:t>
            </a:r>
          </a:p>
          <a:p>
            <a:pPr marL="857250" lvl="1" indent="-457200">
              <a:lnSpc>
                <a:spcPct val="200000"/>
              </a:lnSpc>
              <a:buFont typeface="+mj-lt"/>
              <a:buAutoNum type="alphaLcPeriod"/>
            </a:pPr>
            <a:r>
              <a:rPr lang="en-US" dirty="0">
                <a:latin typeface="Times New Roman" panose="02020603050405020304" pitchFamily="18" charset="0"/>
                <a:cs typeface="Times New Roman" panose="02020603050405020304" pitchFamily="18" charset="0"/>
              </a:rPr>
              <a:t>How healthcare leadership influence job satisfaction? </a:t>
            </a:r>
          </a:p>
          <a:p>
            <a:pPr marL="857250" lvl="1" indent="-457200">
              <a:lnSpc>
                <a:spcPct val="200000"/>
              </a:lnSpc>
              <a:buFont typeface="+mj-lt"/>
              <a:buAutoNum type="alphaLcPeriod"/>
            </a:pPr>
            <a:r>
              <a:rPr lang="en-US" dirty="0">
                <a:latin typeface="Times New Roman" panose="02020603050405020304" pitchFamily="18" charset="0"/>
                <a:cs typeface="Times New Roman" panose="02020603050405020304" pitchFamily="18" charset="0"/>
              </a:rPr>
              <a:t>Are nurses given sensible work loads?</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80628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44C722-697C-4304-99BB-D5906F214128}"/>
              </a:ext>
            </a:extLst>
          </p:cNvPr>
          <p:cNvSpPr>
            <a:spLocks noGrp="1"/>
          </p:cNvSpPr>
          <p:nvPr>
            <p:ph type="title"/>
          </p:nvPr>
        </p:nvSpPr>
        <p:spPr>
          <a:xfrm>
            <a:off x="677334" y="156238"/>
            <a:ext cx="8596668" cy="633471"/>
          </a:xfrm>
        </p:spPr>
        <p:txBody>
          <a:bodyPr>
            <a:normAutofit fontScale="90000"/>
          </a:bodyPr>
          <a:lstStyle/>
          <a:p>
            <a:pPr algn="ctr"/>
            <a:r>
              <a:rPr lang="en-US" dirty="0">
                <a:latin typeface="Arial Rounded MT Bold" panose="020F0704030504030204" pitchFamily="34" charset="0"/>
                <a:cs typeface="Times New Roman" panose="02020603050405020304" pitchFamily="18" charset="0"/>
              </a:rPr>
              <a:t>Objectives</a:t>
            </a:r>
            <a:endParaRPr lang="x-none" dirty="0">
              <a:latin typeface="Arial Rounded MT Bold" panose="020F07040305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B3F02FD-12DC-46EF-AD53-F612D49408B5}"/>
              </a:ext>
            </a:extLst>
          </p:cNvPr>
          <p:cNvSpPr>
            <a:spLocks noGrp="1"/>
          </p:cNvSpPr>
          <p:nvPr>
            <p:ph idx="1"/>
          </p:nvPr>
        </p:nvSpPr>
        <p:spPr>
          <a:xfrm>
            <a:off x="323556" y="816638"/>
            <a:ext cx="7435036" cy="5554255"/>
          </a:xfrm>
        </p:spPr>
        <p:txBody>
          <a:bodyPr>
            <a:normAutofit fontScale="85000" lnSpcReduction="20000"/>
          </a:bodyPr>
          <a:lstStyle/>
          <a:p>
            <a:pPr marL="0" indent="0">
              <a:lnSpc>
                <a:spcPct val="200000"/>
              </a:lnSpc>
              <a:buNone/>
            </a:pPr>
            <a:r>
              <a:rPr lang="en-US" dirty="0">
                <a:latin typeface="Times New Roman" panose="02020603050405020304" pitchFamily="18" charset="0"/>
                <a:cs typeface="Times New Roman" panose="02020603050405020304" pitchFamily="18" charset="0"/>
              </a:rPr>
              <a:t>The main aim of the study is to undertake a concept analysis of nursing job satisfaction and determine its influence on delivery of quality healthcare.</a:t>
            </a:r>
          </a:p>
          <a:p>
            <a:pPr marL="0" indent="0">
              <a:lnSpc>
                <a:spcPct val="200000"/>
              </a:lnSpc>
              <a:buNone/>
            </a:pPr>
            <a:r>
              <a:rPr lang="en-US" dirty="0">
                <a:latin typeface="Times New Roman" panose="02020603050405020304" pitchFamily="18" charset="0"/>
                <a:cs typeface="Times New Roman" panose="02020603050405020304" pitchFamily="18" charset="0"/>
              </a:rPr>
              <a:t>The specific objectives for this research are;</a:t>
            </a:r>
          </a:p>
          <a:p>
            <a:pPr>
              <a:lnSpc>
                <a:spcPct val="200000"/>
              </a:lnSpc>
            </a:pPr>
            <a:r>
              <a:rPr lang="en-US" dirty="0">
                <a:latin typeface="Times New Roman" panose="02020603050405020304" pitchFamily="18" charset="0"/>
                <a:cs typeface="Times New Roman" panose="02020603050405020304" pitchFamily="18" charset="0"/>
              </a:rPr>
              <a:t>To determine whether nurses are fairly compensated</a:t>
            </a:r>
          </a:p>
          <a:p>
            <a:pPr>
              <a:lnSpc>
                <a:spcPct val="200000"/>
              </a:lnSpc>
            </a:pPr>
            <a:r>
              <a:rPr lang="en-US" dirty="0">
                <a:latin typeface="Times New Roman" panose="02020603050405020304" pitchFamily="18" charset="0"/>
                <a:cs typeface="Times New Roman" panose="02020603050405020304" pitchFamily="18" charset="0"/>
              </a:rPr>
              <a:t>To determine whether nurses in the private sector perform better than those in the public sector</a:t>
            </a:r>
          </a:p>
          <a:p>
            <a:pPr>
              <a:lnSpc>
                <a:spcPct val="200000"/>
              </a:lnSpc>
            </a:pPr>
            <a:r>
              <a:rPr lang="en-US" dirty="0">
                <a:latin typeface="Times New Roman" panose="02020603050405020304" pitchFamily="18" charset="0"/>
                <a:cs typeface="Times New Roman" panose="02020603050405020304" pitchFamily="18" charset="0"/>
              </a:rPr>
              <a:t>To determine nurse vacancy and absenteeism rates in the country</a:t>
            </a:r>
          </a:p>
          <a:p>
            <a:pPr>
              <a:lnSpc>
                <a:spcPct val="200000"/>
              </a:lnSpc>
            </a:pPr>
            <a:r>
              <a:rPr lang="en-US" dirty="0">
                <a:latin typeface="Times New Roman" panose="02020603050405020304" pitchFamily="18" charset="0"/>
                <a:cs typeface="Times New Roman" panose="02020603050405020304" pitchFamily="18" charset="0"/>
              </a:rPr>
              <a:t>To determine nurses perceptions of job satisfaction</a:t>
            </a:r>
          </a:p>
          <a:p>
            <a:pPr>
              <a:lnSpc>
                <a:spcPct val="200000"/>
              </a:lnSpc>
            </a:pPr>
            <a:r>
              <a:rPr lang="en-US" dirty="0">
                <a:latin typeface="Times New Roman" panose="02020603050405020304" pitchFamily="18" charset="0"/>
                <a:cs typeface="Times New Roman" panose="02020603050405020304" pitchFamily="18" charset="0"/>
              </a:rPr>
              <a:t>To determine nurse-patient ratio</a:t>
            </a:r>
          </a:p>
          <a:p>
            <a:pPr>
              <a:lnSpc>
                <a:spcPct val="200000"/>
              </a:lnSpc>
            </a:pPr>
            <a:r>
              <a:rPr lang="en-US" dirty="0">
                <a:latin typeface="Times New Roman" panose="02020603050405020304" pitchFamily="18" charset="0"/>
                <a:cs typeface="Times New Roman" panose="02020603050405020304" pitchFamily="18" charset="0"/>
              </a:rPr>
              <a:t>To determine leadership styles in healthcare organizations and their impacts on job satisfactions. </a:t>
            </a:r>
            <a:endParaRPr lang="x-none"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xmlns="" id="{D252F7D9-A643-4668-9EC1-835DB9B9D3EC}"/>
              </a:ext>
            </a:extLst>
          </p:cNvPr>
          <p:cNvPicPr>
            <a:picLocks noChangeAspect="1"/>
          </p:cNvPicPr>
          <p:nvPr/>
        </p:nvPicPr>
        <p:blipFill>
          <a:blip r:embed="rId3"/>
          <a:stretch>
            <a:fillRect/>
          </a:stretch>
        </p:blipFill>
        <p:spPr>
          <a:xfrm>
            <a:off x="7596992" y="816638"/>
            <a:ext cx="4271451" cy="5224724"/>
          </a:xfrm>
          <a:prstGeom prst="rect">
            <a:avLst/>
          </a:prstGeom>
        </p:spPr>
      </p:pic>
    </p:spTree>
    <p:extLst>
      <p:ext uri="{BB962C8B-B14F-4D97-AF65-F5344CB8AC3E}">
        <p14:creationId xmlns:p14="http://schemas.microsoft.com/office/powerpoint/2010/main" xmlns="" val="229643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11C631-EEF5-4463-8AB6-76EEBA26D403}"/>
              </a:ext>
            </a:extLst>
          </p:cNvPr>
          <p:cNvSpPr>
            <a:spLocks noGrp="1"/>
          </p:cNvSpPr>
          <p:nvPr>
            <p:ph type="title"/>
          </p:nvPr>
        </p:nvSpPr>
        <p:spPr>
          <a:xfrm>
            <a:off x="677334" y="609600"/>
            <a:ext cx="8596668" cy="737937"/>
          </a:xfrm>
        </p:spPr>
        <p:txBody>
          <a:bodyPr/>
          <a:lstStyle/>
          <a:p>
            <a:pPr algn="ctr"/>
            <a:r>
              <a:rPr lang="en-US" dirty="0">
                <a:latin typeface="Arial Rounded MT Bold" panose="020F0704030504030204" pitchFamily="34" charset="0"/>
                <a:cs typeface="Times New Roman" panose="02020603050405020304" pitchFamily="18" charset="0"/>
              </a:rPr>
              <a:t>Rationale of the Study</a:t>
            </a:r>
            <a:endParaRPr lang="x-none" dirty="0">
              <a:latin typeface="Arial Rounded MT Bold" panose="020F07040305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19CE3F7-F4AD-45D2-AC7D-F5620FEF1925}"/>
              </a:ext>
            </a:extLst>
          </p:cNvPr>
          <p:cNvSpPr>
            <a:spLocks noGrp="1"/>
          </p:cNvSpPr>
          <p:nvPr>
            <p:ph idx="1"/>
          </p:nvPr>
        </p:nvSpPr>
        <p:spPr>
          <a:xfrm>
            <a:off x="677334" y="1347537"/>
            <a:ext cx="8596668" cy="4693825"/>
          </a:xfrm>
        </p:spPr>
        <p:txBody>
          <a:bodyPr/>
          <a:lstStyle/>
          <a:p>
            <a:pPr>
              <a:lnSpc>
                <a:spcPct val="200000"/>
              </a:lnSpc>
            </a:pPr>
            <a:r>
              <a:rPr lang="en-US" dirty="0">
                <a:latin typeface="Times New Roman" panose="02020603050405020304" pitchFamily="18" charset="0"/>
                <a:cs typeface="Times New Roman" panose="02020603050405020304" pitchFamily="18" charset="0"/>
              </a:rPr>
              <a:t>Nurses’ job satisfaction is an important issue that influences performance and turnovers. Whereas studies have been conducted on nursing job satisfaction in public hospitals, there is limited research on the same topic for private hospitals (Chang et al., 2017). This study seeks to examine nurses job satisfaction and its correlates. </a:t>
            </a:r>
            <a:endParaRPr lang="en-US" dirty="0" smtClean="0">
              <a:latin typeface="Times New Roman" panose="02020603050405020304" pitchFamily="18" charset="0"/>
              <a:cs typeface="Times New Roman" panose="02020603050405020304" pitchFamily="18" charset="0"/>
            </a:endParaRPr>
          </a:p>
          <a:p>
            <a:pPr>
              <a:lnSpc>
                <a:spcPct val="200000"/>
              </a:lnSpc>
            </a:pPr>
            <a:r>
              <a:rPr lang="en-US" dirty="0" smtClean="0">
                <a:latin typeface="Times New Roman" panose="02020603050405020304" pitchFamily="18" charset="0"/>
                <a:cs typeface="Times New Roman" panose="02020603050405020304" pitchFamily="18" charset="0"/>
              </a:rPr>
              <a:t>I </a:t>
            </a:r>
            <a:r>
              <a:rPr lang="en-US" dirty="0">
                <a:latin typeface="Times New Roman" panose="02020603050405020304" pitchFamily="18" charset="0"/>
                <a:cs typeface="Times New Roman" panose="02020603050405020304" pitchFamily="18" charset="0"/>
              </a:rPr>
              <a:t>also seeks to provide essential information that can help enhance job satisfaction in nurses. The study analyze data collected from participants and settings and determine the influence of the government and private institutions in enhancing nurse morale and job satisfaction. </a:t>
            </a:r>
          </a:p>
        </p:txBody>
      </p:sp>
    </p:spTree>
    <p:extLst>
      <p:ext uri="{BB962C8B-B14F-4D97-AF65-F5344CB8AC3E}">
        <p14:creationId xmlns:p14="http://schemas.microsoft.com/office/powerpoint/2010/main" xmlns="" val="25520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2F1EE2-2454-4928-86B3-3DEFD1227608}"/>
              </a:ext>
            </a:extLst>
          </p:cNvPr>
          <p:cNvSpPr>
            <a:spLocks noGrp="1"/>
          </p:cNvSpPr>
          <p:nvPr>
            <p:ph type="title"/>
          </p:nvPr>
        </p:nvSpPr>
        <p:spPr/>
        <p:txBody>
          <a:bodyPr/>
          <a:lstStyle/>
          <a:p>
            <a:pPr algn="ctr"/>
            <a:r>
              <a:rPr lang="en-US" dirty="0">
                <a:latin typeface="Arial Rounded MT Bold" panose="020F0704030504030204" pitchFamily="34" charset="0"/>
                <a:cs typeface="Times New Roman" panose="02020603050405020304" pitchFamily="18" charset="0"/>
              </a:rPr>
              <a:t>Research Methodology</a:t>
            </a:r>
            <a:endParaRPr lang="x-none" dirty="0">
              <a:latin typeface="Arial Rounded MT Bold" panose="020F07040305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6D05B2A-1DDC-4F62-9FF8-47FBC6D7CB54}"/>
              </a:ext>
            </a:extLst>
          </p:cNvPr>
          <p:cNvSpPr>
            <a:spLocks noGrp="1"/>
          </p:cNvSpPr>
          <p:nvPr>
            <p:ph idx="1"/>
          </p:nvPr>
        </p:nvSpPr>
        <p:spPr>
          <a:xfrm>
            <a:off x="677334" y="1275347"/>
            <a:ext cx="7228710" cy="5284479"/>
          </a:xfrm>
        </p:spPr>
        <p:txBody>
          <a:bodyPr>
            <a:normAutofit fontScale="92500"/>
          </a:bodyPr>
          <a:lstStyle/>
          <a:p>
            <a:pPr marL="0" indent="0">
              <a:lnSpc>
                <a:spcPct val="200000"/>
              </a:lnSpc>
              <a:buNone/>
            </a:pPr>
            <a:r>
              <a:rPr lang="en-US" sz="2000" dirty="0">
                <a:latin typeface="Times New Roman" panose="02020603050405020304" pitchFamily="18" charset="0"/>
                <a:cs typeface="Times New Roman" panose="02020603050405020304" pitchFamily="18" charset="0"/>
              </a:rPr>
              <a:t>Research methodology are techniques and procedures used to identify, process and analyze information about nursing job satisfactions (Saunders &amp; Thornhill, 2012). They are designs that are used in conducting the study. (Wood, 2013) The study will include nurses of both genders. The study designs to be used in this study include;</a:t>
            </a:r>
          </a:p>
          <a:p>
            <a:pPr lvl="1">
              <a:lnSpc>
                <a:spcPct val="200000"/>
              </a:lnSpc>
            </a:pPr>
            <a:r>
              <a:rPr lang="en-US" sz="2000" dirty="0">
                <a:latin typeface="Times New Roman" panose="02020603050405020304" pitchFamily="18" charset="0"/>
                <a:cs typeface="Times New Roman" panose="02020603050405020304" pitchFamily="18" charset="0"/>
              </a:rPr>
              <a:t>Direct Interviews</a:t>
            </a:r>
          </a:p>
          <a:p>
            <a:pPr lvl="1">
              <a:lnSpc>
                <a:spcPct val="200000"/>
              </a:lnSpc>
            </a:pPr>
            <a:r>
              <a:rPr lang="en-US" sz="2000" dirty="0">
                <a:latin typeface="Times New Roman" panose="02020603050405020304" pitchFamily="18" charset="0"/>
                <a:cs typeface="Times New Roman" panose="02020603050405020304" pitchFamily="18" charset="0"/>
              </a:rPr>
              <a:t>Mailed questionnaires</a:t>
            </a:r>
          </a:p>
          <a:p>
            <a:pPr lvl="1">
              <a:lnSpc>
                <a:spcPct val="200000"/>
              </a:lnSpc>
            </a:pPr>
            <a:r>
              <a:rPr lang="en-US" sz="2000" dirty="0">
                <a:latin typeface="Times New Roman" panose="02020603050405020304" pitchFamily="18" charset="0"/>
                <a:cs typeface="Times New Roman" panose="02020603050405020304" pitchFamily="18" charset="0"/>
              </a:rPr>
              <a:t>Telephone interviews</a:t>
            </a:r>
          </a:p>
          <a:p>
            <a:pPr>
              <a:lnSpc>
                <a:spcPct val="200000"/>
              </a:lnSpc>
            </a:pPr>
            <a:endParaRPr lang="en-US" sz="2000" dirty="0">
              <a:latin typeface="Times New Roman" panose="02020603050405020304" pitchFamily="18" charset="0"/>
              <a:cs typeface="Times New Roman" panose="02020603050405020304" pitchFamily="18" charset="0"/>
            </a:endParaRPr>
          </a:p>
          <a:p>
            <a:pPr>
              <a:lnSpc>
                <a:spcPct val="200000"/>
              </a:lnSpc>
            </a:pPr>
            <a:endParaRPr lang="x-none"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xmlns="" id="{29D89A3B-9A97-4800-BF92-45A215226D26}"/>
              </a:ext>
            </a:extLst>
          </p:cNvPr>
          <p:cNvPicPr>
            <a:picLocks noChangeAspect="1"/>
          </p:cNvPicPr>
          <p:nvPr/>
        </p:nvPicPr>
        <p:blipFill>
          <a:blip r:embed="rId3"/>
          <a:stretch>
            <a:fillRect/>
          </a:stretch>
        </p:blipFill>
        <p:spPr>
          <a:xfrm>
            <a:off x="7918166" y="1200978"/>
            <a:ext cx="4079630" cy="5358848"/>
          </a:xfrm>
          <a:prstGeom prst="rect">
            <a:avLst/>
          </a:prstGeom>
        </p:spPr>
      </p:pic>
    </p:spTree>
    <p:extLst>
      <p:ext uri="{BB962C8B-B14F-4D97-AF65-F5344CB8AC3E}">
        <p14:creationId xmlns:p14="http://schemas.microsoft.com/office/powerpoint/2010/main" xmlns="" val="440814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CA29CB-6AF7-4D08-95E9-028384EA74DA}"/>
              </a:ext>
            </a:extLst>
          </p:cNvPr>
          <p:cNvSpPr>
            <a:spLocks noGrp="1"/>
          </p:cNvSpPr>
          <p:nvPr>
            <p:ph type="title"/>
          </p:nvPr>
        </p:nvSpPr>
        <p:spPr>
          <a:xfrm>
            <a:off x="677333" y="176924"/>
            <a:ext cx="8596668" cy="710972"/>
          </a:xfrm>
        </p:spPr>
        <p:txBody>
          <a:bodyPr/>
          <a:lstStyle/>
          <a:p>
            <a:pPr algn="ctr"/>
            <a:r>
              <a:rPr lang="en-US" dirty="0">
                <a:latin typeface="Arial Rounded MT Bold" panose="020F0704030504030204" pitchFamily="34" charset="0"/>
                <a:cs typeface="Times New Roman" panose="02020603050405020304" pitchFamily="18" charset="0"/>
              </a:rPr>
              <a:t>Data Analysis</a:t>
            </a:r>
            <a:endParaRPr lang="x-none" dirty="0">
              <a:latin typeface="Arial Rounded MT Bold" panose="020F07040305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47E6783-97F1-49E6-9FDF-50A4FBB3C74F}"/>
              </a:ext>
            </a:extLst>
          </p:cNvPr>
          <p:cNvSpPr>
            <a:spLocks noGrp="1"/>
          </p:cNvSpPr>
          <p:nvPr>
            <p:ph idx="1"/>
          </p:nvPr>
        </p:nvSpPr>
        <p:spPr>
          <a:xfrm>
            <a:off x="677333" y="993914"/>
            <a:ext cx="9617549" cy="5548776"/>
          </a:xfrm>
        </p:spPr>
        <p:txBody>
          <a:bodyPr>
            <a:normAutofit fontScale="92500"/>
          </a:bodyPr>
          <a:lstStyle/>
          <a:p>
            <a:pPr>
              <a:lnSpc>
                <a:spcPct val="200000"/>
              </a:lnSpc>
            </a:pPr>
            <a:r>
              <a:rPr lang="en-US" dirty="0">
                <a:latin typeface="Times New Roman" panose="02020603050405020304" pitchFamily="18" charset="0"/>
                <a:cs typeface="Times New Roman" panose="02020603050405020304" pitchFamily="18" charset="0"/>
              </a:rPr>
              <a:t>Data analysis for the study will be done through quantitative approach which suits the research paradigm that is selected for the research. According to Saunders &amp; Thornhill (2012), quantitative approach is essential as it emphasizes objective measurement and mathematical analysis of the data. </a:t>
            </a:r>
          </a:p>
          <a:p>
            <a:pPr>
              <a:lnSpc>
                <a:spcPct val="200000"/>
              </a:lnSpc>
            </a:pPr>
            <a:r>
              <a:rPr lang="en-US" dirty="0">
                <a:latin typeface="Times New Roman" panose="02020603050405020304" pitchFamily="18" charset="0"/>
                <a:cs typeface="Times New Roman" panose="02020603050405020304" pitchFamily="18" charset="0"/>
              </a:rPr>
              <a:t>Plan for data analysis entail identifying various hypothesis that is developed for the study. Relating the analysis plan to positivism paradigm will determine what is critical for hypothesis. By using the analysis plan, the research will accept or reject the degree of nursing job satisfaction.</a:t>
            </a:r>
          </a:p>
          <a:p>
            <a:pPr>
              <a:lnSpc>
                <a:spcPct val="200000"/>
              </a:lnSpc>
            </a:pPr>
            <a:r>
              <a:rPr lang="en-US" dirty="0">
                <a:latin typeface="Times New Roman" panose="02020603050405020304" pitchFamily="18" charset="0"/>
                <a:cs typeface="Times New Roman" panose="02020603050405020304" pitchFamily="18" charset="0"/>
              </a:rPr>
              <a:t>Data analysis entails determination of degree of freedom among different variables that will be used in the research, after calculation of the degree of freedom, data will be interpreted to determine whether the hypothesis is true</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920654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CD4E6A-148E-4ED6-B2B6-654A87E9BCB4}"/>
              </a:ext>
            </a:extLst>
          </p:cNvPr>
          <p:cNvSpPr>
            <a:spLocks noGrp="1"/>
          </p:cNvSpPr>
          <p:nvPr>
            <p:ph type="title"/>
          </p:nvPr>
        </p:nvSpPr>
        <p:spPr>
          <a:xfrm>
            <a:off x="677334" y="139832"/>
            <a:ext cx="8596668" cy="810126"/>
          </a:xfrm>
        </p:spPr>
        <p:txBody>
          <a:bodyPr/>
          <a:lstStyle/>
          <a:p>
            <a:pPr algn="ctr"/>
            <a:r>
              <a:rPr lang="en-US" dirty="0">
                <a:latin typeface="Arial Rounded MT Bold" panose="020F0704030504030204" pitchFamily="34" charset="0"/>
                <a:cs typeface="Times New Roman" panose="02020603050405020304" pitchFamily="18" charset="0"/>
              </a:rPr>
              <a:t>Ethical Considerations</a:t>
            </a:r>
            <a:endParaRPr lang="x-none" dirty="0">
              <a:latin typeface="Arial Rounded MT Bold" panose="020F07040305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F743269-D1E4-4327-A0E3-E98951698082}"/>
              </a:ext>
            </a:extLst>
          </p:cNvPr>
          <p:cNvSpPr>
            <a:spLocks noGrp="1"/>
          </p:cNvSpPr>
          <p:nvPr>
            <p:ph idx="1"/>
          </p:nvPr>
        </p:nvSpPr>
        <p:spPr>
          <a:xfrm>
            <a:off x="291548" y="1227221"/>
            <a:ext cx="9845680" cy="5490947"/>
          </a:xfrm>
        </p:spPr>
        <p:txBody>
          <a:bodyPr>
            <a:normAutofit fontScale="92500" lnSpcReduction="20000"/>
          </a:bodyPr>
          <a:lstStyle/>
          <a:p>
            <a:pPr marL="0" indent="0">
              <a:lnSpc>
                <a:spcPct val="200000"/>
              </a:lnSpc>
              <a:buFont typeface="Wingdings" pitchFamily="2" charset="2"/>
              <a:buChar char="Ø"/>
            </a:pPr>
            <a:r>
              <a:rPr lang="en-US" sz="2000" dirty="0">
                <a:latin typeface="Times New Roman" panose="02020603050405020304" pitchFamily="18" charset="0"/>
                <a:cs typeface="Times New Roman" panose="02020603050405020304" pitchFamily="18" charset="0"/>
              </a:rPr>
              <a:t>Ethical considerations is one of the most essential parts of research. Ethical considerations is important because it promotes the purpose of the research. </a:t>
            </a:r>
            <a:endParaRPr lang="en-US" sz="2000" dirty="0" smtClean="0">
              <a:latin typeface="Times New Roman" panose="02020603050405020304" pitchFamily="18" charset="0"/>
              <a:cs typeface="Times New Roman" panose="02020603050405020304" pitchFamily="18" charset="0"/>
            </a:endParaRPr>
          </a:p>
          <a:p>
            <a:pPr marL="0" indent="0">
              <a:lnSpc>
                <a:spcPct val="200000"/>
              </a:lnSpc>
              <a:buFont typeface="Wingdings" pitchFamily="2" charset="2"/>
              <a:buChar char="Ø"/>
            </a:pPr>
            <a:r>
              <a:rPr lang="en-US" dirty="0" smtClean="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acceptable results, validity remains crucial in every process of the study; this calls for the utmost objectivity in handling the different processes. The validity of the research involves conforming to the requirements of the research community. </a:t>
            </a:r>
            <a:endParaRPr lang="en-US" sz="2000" dirty="0">
              <a:latin typeface="Times New Roman" panose="02020603050405020304" pitchFamily="18" charset="0"/>
              <a:cs typeface="Times New Roman" panose="02020603050405020304" pitchFamily="18" charset="0"/>
            </a:endParaRPr>
          </a:p>
          <a:p>
            <a:pPr marL="0" indent="0">
              <a:lnSpc>
                <a:spcPct val="200000"/>
              </a:lnSpc>
              <a:buNone/>
            </a:pPr>
            <a:r>
              <a:rPr lang="en-US" sz="2000" dirty="0">
                <a:latin typeface="Times New Roman" panose="02020603050405020304" pitchFamily="18" charset="0"/>
                <a:cs typeface="Times New Roman" panose="02020603050405020304" pitchFamily="18" charset="0"/>
              </a:rPr>
              <a:t>Ethical considerations for this research involve;</a:t>
            </a:r>
          </a:p>
          <a:p>
            <a:pPr lvl="2">
              <a:lnSpc>
                <a:spcPct val="20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Research validity</a:t>
            </a:r>
          </a:p>
          <a:p>
            <a:pPr lvl="2">
              <a:lnSpc>
                <a:spcPct val="20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recruitment process for participants</a:t>
            </a:r>
          </a:p>
          <a:p>
            <a:pPr lvl="2">
              <a:lnSpc>
                <a:spcPct val="200000"/>
              </a:lnSpc>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validity of research instruments.</a:t>
            </a: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73317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F107D8-0C5A-4BF1-9CC1-C3C180C54721}"/>
              </a:ext>
            </a:extLst>
          </p:cNvPr>
          <p:cNvSpPr>
            <a:spLocks noGrp="1"/>
          </p:cNvSpPr>
          <p:nvPr>
            <p:ph type="title"/>
          </p:nvPr>
        </p:nvSpPr>
        <p:spPr>
          <a:xfrm>
            <a:off x="677334" y="251792"/>
            <a:ext cx="8596668" cy="564846"/>
          </a:xfrm>
        </p:spPr>
        <p:txBody>
          <a:bodyPr>
            <a:normAutofit fontScale="90000"/>
          </a:bodyPr>
          <a:lstStyle/>
          <a:p>
            <a:pPr algn="ctr"/>
            <a:r>
              <a:rPr lang="en-US" dirty="0">
                <a:latin typeface="Arial Rounded MT Bold" panose="020F0704030504030204" pitchFamily="34" charset="0"/>
                <a:cs typeface="Times New Roman" panose="02020603050405020304" pitchFamily="18" charset="0"/>
              </a:rPr>
              <a:t>Limitations of the Research</a:t>
            </a:r>
            <a:endParaRPr lang="x-none" dirty="0">
              <a:latin typeface="Arial Rounded MT Bold" panose="020F07040305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EF2FF065-DA3D-4C95-A990-FD6A57FACB61}"/>
              </a:ext>
            </a:extLst>
          </p:cNvPr>
          <p:cNvSpPr>
            <a:spLocks noGrp="1"/>
          </p:cNvSpPr>
          <p:nvPr>
            <p:ph idx="1"/>
          </p:nvPr>
        </p:nvSpPr>
        <p:spPr>
          <a:xfrm>
            <a:off x="371061" y="816639"/>
            <a:ext cx="8902941" cy="5224724"/>
          </a:xfrm>
        </p:spPr>
        <p:txBody>
          <a:bodyPr>
            <a:normAutofit/>
          </a:bodyPr>
          <a:lstStyle/>
          <a:p>
            <a:pPr marL="0" indent="0">
              <a:lnSpc>
                <a:spcPct val="200000"/>
              </a:lnSpc>
              <a:buNone/>
            </a:pPr>
            <a:r>
              <a:rPr lang="en-US" sz="2000" dirty="0">
                <a:latin typeface="Times New Roman" panose="02020603050405020304" pitchFamily="18" charset="0"/>
                <a:cs typeface="Times New Roman" panose="02020603050405020304" pitchFamily="18" charset="0"/>
              </a:rPr>
              <a:t>These are the likely flows and shortcoming of the study which could impact the project. The expected limitations for this study include;</a:t>
            </a:r>
          </a:p>
          <a:p>
            <a:pPr lvl="1">
              <a:lnSpc>
                <a:spcPct val="200000"/>
              </a:lnSpc>
            </a:pPr>
            <a:r>
              <a:rPr lang="en-US" sz="2000" dirty="0">
                <a:latin typeface="Times New Roman" panose="02020603050405020304" pitchFamily="18" charset="0"/>
                <a:cs typeface="Times New Roman" panose="02020603050405020304" pitchFamily="18" charset="0"/>
              </a:rPr>
              <a:t>Subjects failing to respond to the questionnaire</a:t>
            </a:r>
          </a:p>
          <a:p>
            <a:pPr lvl="1">
              <a:lnSpc>
                <a:spcPct val="200000"/>
              </a:lnSpc>
            </a:pPr>
            <a:r>
              <a:rPr lang="en-US" sz="2000" dirty="0">
                <a:latin typeface="Times New Roman" panose="02020603050405020304" pitchFamily="18" charset="0"/>
                <a:cs typeface="Times New Roman" panose="02020603050405020304" pitchFamily="18" charset="0"/>
              </a:rPr>
              <a:t>Language barriers due to cultural differences</a:t>
            </a:r>
          </a:p>
          <a:p>
            <a:pPr lvl="1">
              <a:lnSpc>
                <a:spcPct val="200000"/>
              </a:lnSpc>
            </a:pPr>
            <a:r>
              <a:rPr lang="en-US" sz="2000" dirty="0">
                <a:latin typeface="Times New Roman" panose="02020603050405020304" pitchFamily="18" charset="0"/>
                <a:cs typeface="Times New Roman" panose="02020603050405020304" pitchFamily="18" charset="0"/>
              </a:rPr>
              <a:t>Participants misinterpreting questions in the questionnaire </a:t>
            </a:r>
          </a:p>
          <a:p>
            <a:pPr marL="0" indent="0">
              <a:lnSpc>
                <a:spcPct val="200000"/>
              </a:lnSpc>
              <a:buNone/>
            </a:pPr>
            <a:endParaRPr lang="x-none"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70086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D0BCD7-C347-4056-B3B7-0FEA06FF50EC}"/>
              </a:ext>
            </a:extLst>
          </p:cNvPr>
          <p:cNvSpPr>
            <a:spLocks noGrp="1"/>
          </p:cNvSpPr>
          <p:nvPr>
            <p:ph type="title"/>
          </p:nvPr>
        </p:nvSpPr>
        <p:spPr>
          <a:xfrm>
            <a:off x="677334" y="212035"/>
            <a:ext cx="8596668" cy="593558"/>
          </a:xfrm>
        </p:spPr>
        <p:txBody>
          <a:bodyPr>
            <a:normAutofit fontScale="90000"/>
          </a:bodyPr>
          <a:lstStyle/>
          <a:p>
            <a:pPr algn="ctr"/>
            <a:r>
              <a:rPr lang="en-US" dirty="0">
                <a:latin typeface="Arial Rounded MT Bold" panose="020F0704030504030204" pitchFamily="34" charset="0"/>
                <a:cs typeface="Times New Roman" panose="02020603050405020304" pitchFamily="18" charset="0"/>
              </a:rPr>
              <a:t>References</a:t>
            </a:r>
            <a:endParaRPr lang="x-none" dirty="0">
              <a:latin typeface="Arial Rounded MT Bold" panose="020F07040305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91C02E2-D740-42EE-B66A-31CFA1662D39}"/>
              </a:ext>
            </a:extLst>
          </p:cNvPr>
          <p:cNvSpPr>
            <a:spLocks noGrp="1"/>
          </p:cNvSpPr>
          <p:nvPr>
            <p:ph idx="1"/>
          </p:nvPr>
        </p:nvSpPr>
        <p:spPr>
          <a:xfrm>
            <a:off x="278296" y="805593"/>
            <a:ext cx="11236370" cy="5661468"/>
          </a:xfrm>
        </p:spPr>
        <p:txBody>
          <a:bodyPr>
            <a:normAutofit fontScale="92500" lnSpcReduction="20000"/>
          </a:bodyPr>
          <a:lstStyle/>
          <a:p>
            <a:pPr marL="0" indent="0">
              <a:buNone/>
            </a:pPr>
            <a:r>
              <a:rPr lang="en-US" dirty="0"/>
              <a:t>2015 RN Survey | AMN Healthcare. (2020). Retrieved 4 March 2020, from https://www.amnhealthcare.com/2015rnsurvey/?_ga=2.171504544.1633676840.1583330442-1257006063.1583330438</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Chang, E., Cohen, J., </a:t>
            </a:r>
            <a:r>
              <a:rPr lang="en-US" dirty="0" err="1">
                <a:latin typeface="Times New Roman" panose="02020603050405020304" pitchFamily="18" charset="0"/>
                <a:cs typeface="Times New Roman" panose="02020603050405020304" pitchFamily="18" charset="0"/>
              </a:rPr>
              <a:t>Koethe</a:t>
            </a:r>
            <a:r>
              <a:rPr lang="en-US" dirty="0">
                <a:latin typeface="Times New Roman" panose="02020603050405020304" pitchFamily="18" charset="0"/>
                <a:cs typeface="Times New Roman" panose="02020603050405020304" pitchFamily="18" charset="0"/>
              </a:rPr>
              <a:t>, B., Smith, K., &amp; Bir, A. (2017). Measuring Job satisfaction among healthcare staff in the United States: a confirmatory factor analysis of the satisfaction of Employees in Health Care (SEHC) survey. </a:t>
            </a:r>
            <a:r>
              <a:rPr lang="en-US" i="1" dirty="0">
                <a:latin typeface="Times New Roman" panose="02020603050405020304" pitchFamily="18" charset="0"/>
                <a:cs typeface="Times New Roman" panose="02020603050405020304" pitchFamily="18" charset="0"/>
              </a:rPr>
              <a:t>International Journal for Quality in Healthcare</a:t>
            </a:r>
            <a:r>
              <a:rPr lang="en-US" dirty="0">
                <a:latin typeface="Times New Roman" panose="02020603050405020304" pitchFamily="18" charset="0"/>
                <a:cs typeface="Times New Roman" panose="02020603050405020304" pitchFamily="18" charset="0"/>
              </a:rPr>
              <a:t>, 262-268.</a:t>
            </a:r>
          </a:p>
          <a:p>
            <a:pPr marL="0" indent="0">
              <a:buNone/>
            </a:pPr>
            <a:r>
              <a:rPr lang="en-US" dirty="0"/>
              <a:t>(472-484). Job and Career satisfaction and turnover Intentions of Newly Graduated Nurses. </a:t>
            </a:r>
            <a:r>
              <a:rPr lang="en-US" i="1" dirty="0"/>
              <a:t>Journal of Nursing Management </a:t>
            </a:r>
            <a:r>
              <a:rPr lang="en-US" dirty="0"/>
              <a:t>, 2012.</a:t>
            </a:r>
            <a:endParaRPr lang="x-none" dirty="0"/>
          </a:p>
          <a:p>
            <a:pPr marL="0" indent="0">
              <a:buNone/>
            </a:pPr>
            <a:r>
              <a:rPr lang="en-US" dirty="0"/>
              <a:t>Ling, S. (2008, November). </a:t>
            </a:r>
            <a:r>
              <a:rPr lang="en-US" i="1" dirty="0"/>
              <a:t>Tutorial: Pearson's Chi-square Test for Independence.</a:t>
            </a:r>
            <a:r>
              <a:rPr lang="en-US" dirty="0"/>
              <a:t> Retrieved from Ling: https://www.ling.upenn.edu/~clight/chisquared.htm</a:t>
            </a:r>
            <a:endParaRPr lang="x-none"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McHugh, M., </a:t>
            </a:r>
            <a:r>
              <a:rPr lang="en-US" dirty="0" err="1">
                <a:latin typeface="Times New Roman" panose="02020603050405020304" pitchFamily="18" charset="0"/>
                <a:cs typeface="Times New Roman" panose="02020603050405020304" pitchFamily="18" charset="0"/>
              </a:rPr>
              <a:t>Kutney</a:t>
            </a:r>
            <a:r>
              <a:rPr lang="en-US" dirty="0">
                <a:latin typeface="Times New Roman" panose="02020603050405020304" pitchFamily="18" charset="0"/>
                <a:cs typeface="Times New Roman" panose="02020603050405020304" pitchFamily="18" charset="0"/>
              </a:rPr>
              <a:t>-Lee, A., </a:t>
            </a:r>
            <a:r>
              <a:rPr lang="en-US" dirty="0" err="1">
                <a:latin typeface="Times New Roman" panose="02020603050405020304" pitchFamily="18" charset="0"/>
                <a:cs typeface="Times New Roman" panose="02020603050405020304" pitchFamily="18" charset="0"/>
              </a:rPr>
              <a:t>Cimiotti</a:t>
            </a:r>
            <a:r>
              <a:rPr lang="en-US" dirty="0">
                <a:latin typeface="Times New Roman" panose="02020603050405020304" pitchFamily="18" charset="0"/>
                <a:cs typeface="Times New Roman" panose="02020603050405020304" pitchFamily="18" charset="0"/>
              </a:rPr>
              <a:t>, P., Sloane, D., Aiken, L., &amp; C., F. (2012). Nurses' Widespread Job </a:t>
            </a:r>
            <a:r>
              <a:rPr lang="en-US" dirty="0" err="1">
                <a:latin typeface="Times New Roman" panose="02020603050405020304" pitchFamily="18" charset="0"/>
                <a:cs typeface="Times New Roman" panose="02020603050405020304" pitchFamily="18" charset="0"/>
              </a:rPr>
              <a:t>Sattisfaction</a:t>
            </a:r>
            <a:r>
              <a:rPr lang="en-US" dirty="0">
                <a:latin typeface="Times New Roman" panose="02020603050405020304" pitchFamily="18" charset="0"/>
                <a:cs typeface="Times New Roman" panose="02020603050405020304" pitchFamily="18" charset="0"/>
              </a:rPr>
              <a:t>, Burnout, and Frustration with Health Benefits Signal Problems for Patient Care. </a:t>
            </a:r>
            <a:r>
              <a:rPr lang="en-US" i="1" dirty="0">
                <a:latin typeface="Times New Roman" panose="02020603050405020304" pitchFamily="18" charset="0"/>
                <a:cs typeface="Times New Roman" panose="02020603050405020304" pitchFamily="18" charset="0"/>
              </a:rPr>
              <a:t>US National Library of Medicine National Institutes of Health</a:t>
            </a:r>
            <a:r>
              <a:rPr lang="en-US" dirty="0">
                <a:latin typeface="Times New Roman" panose="02020603050405020304" pitchFamily="18" charset="0"/>
                <a:cs typeface="Times New Roman" panose="02020603050405020304" pitchFamily="18" charset="0"/>
              </a:rPr>
              <a:t>, 202-210</a:t>
            </a:r>
          </a:p>
          <a:p>
            <a:pPr marL="0" indent="0">
              <a:buNone/>
            </a:pPr>
            <a:r>
              <a:rPr lang="en-US" dirty="0"/>
              <a:t>Robson, C. (2011). </a:t>
            </a:r>
            <a:r>
              <a:rPr lang="en-US" i="1" dirty="0"/>
              <a:t>Real world research: A Resource for Users of Social research methods in applied Settings.</a:t>
            </a:r>
            <a:r>
              <a:rPr lang="en-US" dirty="0"/>
              <a:t> </a:t>
            </a:r>
            <a:r>
              <a:rPr lang="en-US" dirty="0" err="1"/>
              <a:t>Chicester</a:t>
            </a:r>
            <a:r>
              <a:rPr lang="en-US" dirty="0"/>
              <a:t>: John Wiley.</a:t>
            </a: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Saunders, M. L., &amp; Thornhill, A. (2012). </a:t>
            </a:r>
            <a:r>
              <a:rPr lang="en-US" i="1" dirty="0">
                <a:latin typeface="Times New Roman" panose="02020603050405020304" pitchFamily="18" charset="0"/>
                <a:cs typeface="Times New Roman" panose="02020603050405020304" pitchFamily="18" charset="0"/>
              </a:rPr>
              <a:t>Research Methods for Business Students.</a:t>
            </a:r>
            <a:r>
              <a:rPr lang="en-US" dirty="0">
                <a:latin typeface="Times New Roman" panose="02020603050405020304" pitchFamily="18" charset="0"/>
                <a:cs typeface="Times New Roman" panose="02020603050405020304" pitchFamily="18" charset="0"/>
              </a:rPr>
              <a:t> New York: Pearson Education Limited.</a:t>
            </a:r>
            <a:endParaRPr lang="x-none"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Wood, D. (2013, October 24). </a:t>
            </a:r>
            <a:r>
              <a:rPr lang="en-US" i="1" dirty="0">
                <a:latin typeface="Times New Roman" panose="02020603050405020304" pitchFamily="18" charset="0"/>
                <a:cs typeface="Times New Roman" panose="02020603050405020304" pitchFamily="18" charset="0"/>
              </a:rPr>
              <a:t>2013 Survey of Registered Nurses.</a:t>
            </a:r>
            <a:r>
              <a:rPr lang="en-US" dirty="0">
                <a:latin typeface="Times New Roman" panose="02020603050405020304" pitchFamily="18" charset="0"/>
                <a:cs typeface="Times New Roman" panose="02020603050405020304" pitchFamily="18" charset="0"/>
              </a:rPr>
              <a:t> Retrieved from AMN Healthcare: </a:t>
            </a:r>
            <a:r>
              <a:rPr lang="en-US" dirty="0">
                <a:latin typeface="Times New Roman" panose="02020603050405020304" pitchFamily="18" charset="0"/>
                <a:cs typeface="Times New Roman" panose="02020603050405020304" pitchFamily="18" charset="0"/>
                <a:hlinkClick r:id="rId3"/>
              </a:rPr>
              <a:t>https://www.amnhealthcare.com/industry-research/2147484433/1033/</a:t>
            </a:r>
            <a:endParaRPr lang="en-US" dirty="0">
              <a:latin typeface="Times New Roman" panose="02020603050405020304" pitchFamily="18" charset="0"/>
              <a:cs typeface="Times New Roman" panose="02020603050405020304" pitchFamily="18" charset="0"/>
            </a:endParaRPr>
          </a:p>
          <a:p>
            <a:pPr marL="0" indent="0">
              <a:buNone/>
            </a:pPr>
            <a:r>
              <a:rPr lang="en-US" dirty="0" err="1"/>
              <a:t>Zwakhalen</a:t>
            </a:r>
            <a:r>
              <a:rPr lang="en-US" dirty="0"/>
              <a:t>, S. M., </a:t>
            </a:r>
            <a:r>
              <a:rPr lang="en-US" dirty="0" err="1"/>
              <a:t>Hamers</a:t>
            </a:r>
            <a:r>
              <a:rPr lang="en-US" dirty="0"/>
              <a:t>, J. P., </a:t>
            </a:r>
            <a:r>
              <a:rPr lang="en-US" dirty="0" err="1"/>
              <a:t>Metzelthin</a:t>
            </a:r>
            <a:r>
              <a:rPr lang="en-US" dirty="0"/>
              <a:t>, S. F., </a:t>
            </a:r>
            <a:r>
              <a:rPr lang="en-US" dirty="0" err="1"/>
              <a:t>Ettema</a:t>
            </a:r>
            <a:r>
              <a:rPr lang="en-US" dirty="0"/>
              <a:t>, R., Heinen, M., de Man‐Van </a:t>
            </a:r>
            <a:r>
              <a:rPr lang="en-US" dirty="0" err="1"/>
              <a:t>Ginkel</a:t>
            </a:r>
            <a:r>
              <a:rPr lang="en-US" dirty="0"/>
              <a:t>, J. M., ... &amp; Schuurmans, M. J. (2018). Basic nursing care: The most provided, the least evidence based–A discussion paper. </a:t>
            </a:r>
            <a:r>
              <a:rPr lang="en-US" i="1" dirty="0"/>
              <a:t>Journal of clinical nursing</a:t>
            </a:r>
            <a:r>
              <a:rPr lang="en-US" dirty="0"/>
              <a:t>, </a:t>
            </a:r>
            <a:r>
              <a:rPr lang="en-US" i="1" dirty="0"/>
              <a:t>27</a:t>
            </a:r>
            <a:r>
              <a:rPr lang="en-US" dirty="0"/>
              <a:t>(11-12), 2496-2505.</a:t>
            </a:r>
            <a:endParaRPr lang="en-US" dirty="0">
              <a:latin typeface="Times New Roman" panose="02020603050405020304" pitchFamily="18" charset="0"/>
              <a:cs typeface="Times New Roman" panose="02020603050405020304" pitchFamily="18" charset="0"/>
            </a:endParaRPr>
          </a:p>
          <a:p>
            <a:pPr marL="0" indent="0">
              <a:buNone/>
            </a:pPr>
            <a:endParaRPr lang="x-none" dirty="0">
              <a:latin typeface="Times New Roman" panose="02020603050405020304" pitchFamily="18" charset="0"/>
              <a:cs typeface="Times New Roman" panose="02020603050405020304" pitchFamily="18" charset="0"/>
            </a:endParaRPr>
          </a:p>
          <a:p>
            <a:pPr marL="0" indent="0">
              <a:buNone/>
            </a:pP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9073769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{26619B2A-AF47-4029-9FE0-DE043471FACE}tf02900688</Template>
  <TotalTime>367</TotalTime>
  <Words>1931</Words>
  <Application>Microsoft Office PowerPoint</Application>
  <PresentationFormat>Custom</PresentationFormat>
  <Paragraphs>84</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Facet</vt:lpstr>
      <vt:lpstr>Presentation   Nursing Job Satisfaction</vt:lpstr>
      <vt:lpstr>Presentation Overview</vt:lpstr>
      <vt:lpstr>Introduction</vt:lpstr>
      <vt:lpstr>Research Questions</vt:lpstr>
      <vt:lpstr>Objectives</vt:lpstr>
      <vt:lpstr>Rationale of the Study</vt:lpstr>
      <vt:lpstr>Research Methodology</vt:lpstr>
      <vt:lpstr>Data Analysis</vt:lpstr>
      <vt:lpstr>Ethical Considerations</vt:lpstr>
      <vt:lpstr>Limitations of the Research</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dc:creator>
  <cp:lastModifiedBy>ADM</cp:lastModifiedBy>
  <cp:revision>78</cp:revision>
  <dcterms:created xsi:type="dcterms:W3CDTF">2020-03-04T07:26:14Z</dcterms:created>
  <dcterms:modified xsi:type="dcterms:W3CDTF">2020-03-05T13:36:05Z</dcterms:modified>
</cp:coreProperties>
</file>